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01" r:id="rId2"/>
    <p:sldId id="5024" r:id="rId3"/>
    <p:sldId id="4976" r:id="rId4"/>
    <p:sldId id="5062" r:id="rId5"/>
    <p:sldId id="5063" r:id="rId6"/>
    <p:sldId id="5059" r:id="rId7"/>
    <p:sldId id="5072" r:id="rId8"/>
    <p:sldId id="5073" r:id="rId9"/>
    <p:sldId id="5064" r:id="rId10"/>
    <p:sldId id="5065" r:id="rId11"/>
    <p:sldId id="5066" r:id="rId12"/>
    <p:sldId id="49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orient="horz" pos="1026">
          <p15:clr>
            <a:srgbClr val="A4A3A4"/>
          </p15:clr>
        </p15:guide>
        <p15:guide id="9" pos="7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5437"/>
    <a:srgbClr val="F2F2F2"/>
    <a:srgbClr val="CBCACB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38" autoAdjust="0"/>
    <p:restoredTop sz="86359" autoAdjust="0"/>
  </p:normalViewPr>
  <p:slideViewPr>
    <p:cSldViewPr snapToGrid="0" showGuides="1">
      <p:cViewPr varScale="1">
        <p:scale>
          <a:sx n="59" d="100"/>
          <a:sy n="59" d="100"/>
        </p:scale>
        <p:origin x="-84" y="-1326"/>
      </p:cViewPr>
      <p:guideLst>
        <p:guide orient="horz" pos="2160"/>
        <p:guide orient="horz" pos="1026"/>
        <p:guide pos="7491"/>
        <p:guide pos="7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7.5974345836638785E-2"/>
          <c:y val="7.769621380700871E-2"/>
          <c:w val="0.81730022552278314"/>
          <c:h val="0.691339563710319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AADA5">
                <a:lumMod val="60000"/>
                <a:lumOff val="40000"/>
                <a:alpha val="99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Поставщики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E-4F97-8948-277DB3652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Поставщики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4E-4F97-8948-277DB3652D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Поставщики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Поставщики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2677</c:v>
                </c:pt>
              </c:numCache>
            </c:numRef>
          </c:val>
        </c:ser>
        <c:dLbls/>
        <c:gapWidth val="68"/>
        <c:overlap val="-5"/>
        <c:axId val="105007744"/>
        <c:axId val="105025920"/>
      </c:barChart>
      <c:catAx>
        <c:axId val="105007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5025920"/>
        <c:crosses val="autoZero"/>
        <c:auto val="1"/>
        <c:lblAlgn val="ctr"/>
        <c:lblOffset val="100"/>
      </c:catAx>
      <c:valAx>
        <c:axId val="1050259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5007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889789097805973E-2"/>
          <c:y val="0.88929670874273459"/>
          <c:w val="0.85756641206630002"/>
          <c:h val="7.7004063094099434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8.254846335697405E-2"/>
          <c:y val="2.2427586623457202E-2"/>
          <c:w val="0.77235401891252964"/>
          <c:h val="0.883587323030404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СМП </c:v>
                </c:pt>
              </c:strCache>
            </c:strRef>
          </c:tx>
          <c:explosion val="1"/>
          <c:dPt>
            <c:idx val="0"/>
            <c:explosion val="0"/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endParaRPr lang="en-US"/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ctr"/>
              <c:showSer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Ser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Поставщики</c:v>
                </c:pt>
                <c:pt idx="1">
                  <c:v>СМП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0.84000000000000064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1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Общая сумма  извещений - 
2 098,36 млн. руб.</c:v>
                </c:pt>
                <c:pt idx="1">
                  <c:v>Экономия  -  288,33 млн.руб. 
(13,7 % от суммы начальных цен контрактов)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2098.36</c:v>
                </c:pt>
                <c:pt idx="1">
                  <c:v>288.33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132392329892382"/>
          <c:y val="0.25419786660621785"/>
          <c:w val="0.36034830137518914"/>
          <c:h val="0.5368534364632492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1.7294818139502326E-2"/>
          <c:y val="0.21924694715889637"/>
          <c:w val="0.58680418696788572"/>
          <c:h val="0.671129579261655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2"/>
          <c:cat>
            <c:strRef>
              <c:f>Лист1!$A$2:$A$3</c:f>
              <c:strCache>
                <c:ptCount val="2"/>
                <c:pt idx="0">
                  <c:v>Сумма контрактов, заключенных в рамках национальных проектов - 236,57 млн. руб. 
(14,6% от общей суммы контрактов)</c:v>
                </c:pt>
                <c:pt idx="1">
                  <c:v>Экономия по контрактам, 
заключенным в рамках Нацпроектов  -  
38,59 млн.руб.
(14,03% от  общей суммы контрактов в рамках Нацпроектов)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236.57</c:v>
                </c:pt>
                <c:pt idx="1">
                  <c:v>38.590000000000003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3.5935518862020787E-3"/>
          <c:y val="0.20111902966521958"/>
          <c:w val="0.58506238969114366"/>
          <c:h val="0.699698983102617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1"/>
          <c:dPt>
            <c:idx val="2"/>
            <c:spPr>
              <a:solidFill>
                <a:srgbClr val="0070C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Общая сумма заключенных контрактов -   
1 621, 85 млн. руб.</c:v>
                </c:pt>
                <c:pt idx="1">
                  <c:v>Заключено контрактов - 
более  10 тысяч </c:v>
                </c:pt>
                <c:pt idx="2">
                  <c:v>Сумма контрактов, заключенных в рамках Нацпроектов - 236,57 млн. руб. (14,6% от общей суммы контрактов)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1621.85</c:v>
                </c:pt>
                <c:pt idx="2">
                  <c:v>236.57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layout/>
    </c:title>
    <c:plotArea>
      <c:layout>
        <c:manualLayout>
          <c:layoutTarget val="inner"/>
          <c:xMode val="edge"/>
          <c:yMode val="edge"/>
          <c:x val="0"/>
          <c:y val="0.19811174077468566"/>
          <c:w val="0.61893442737487725"/>
          <c:h val="0.66940847393799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2"/>
          <c:dPt>
            <c:idx val="1"/>
            <c:spPr>
              <a:solidFill>
                <a:srgbClr val="0070C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285474800154791E-2"/>
                  <c:y val="-5.3906246683916907E-2"/>
                </c:manualLayout>
              </c:layout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Val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Экономия по контрактам, заключенным в рамках Нацпроектов  - 38,59 млн.руб.
(14,03%  от  общей суммы контрактов в рамках Нацпроектов)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236.57</c:v>
                </c:pt>
                <c:pt idx="1">
                  <c:v>38.590000000000003</c:v>
                </c:pt>
              </c:numCache>
            </c:numRef>
          </c:val>
        </c:ser>
        <c:dLbls/>
        <c:firstSliceAng val="0"/>
      </c:pieChart>
    </c:plotArea>
    <c:legend>
      <c:legendPos val="tr"/>
      <c:legendEntry>
        <c:idx val="0"/>
        <c:delete val="1"/>
      </c:legendEntry>
      <c:layout>
        <c:manualLayout>
          <c:xMode val="edge"/>
          <c:yMode val="edge"/>
          <c:x val="0.62690620934168195"/>
          <c:y val="0"/>
          <c:w val="0.36823178081447105"/>
          <c:h val="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0.04816</cdr:x>
      <cdr:y>0.24771</cdr:y>
    </cdr:from>
    <cdr:to>
      <cdr:x>0.67304</cdr:x>
      <cdr:y>0.50774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485" y="1099093"/>
          <a:ext cx="3171841" cy="1153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 участников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2 677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0.30195</cdr:x>
      <cdr:y>0.61615</cdr:y>
    </cdr:from>
    <cdr:to>
      <cdr:x>0.69681</cdr:x>
      <cdr:y>0.80889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2717" y="2765992"/>
          <a:ext cx="2004304" cy="865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СМП 
</a:t>
          </a:r>
          <a:r>
            <a: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84</a:t>
          </a:r>
          <a:r>
            <a:rPr lang="ru-RU" sz="24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%</a:t>
          </a:r>
          <a:endParaRPr lang="ru-RU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0.06728</cdr:x>
      <cdr:y>0.64927</cdr:y>
    </cdr:from>
    <cdr:to>
      <cdr:x>0.56738</cdr:x>
      <cdr:y>0.82361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973" y="2869950"/>
          <a:ext cx="2616452" cy="770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размещено извещений  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14</a:t>
          </a:r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 897 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шт.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0.17457</cdr:x>
      <cdr:y>0.27768</cdr:y>
    </cdr:from>
    <cdr:to>
      <cdr:x>0.31646</cdr:x>
      <cdr:y>0.354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3289" y="1327990"/>
          <a:ext cx="742384" cy="36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13,7</a:t>
          </a:r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%</a:t>
          </a:r>
          <a:endParaRPr lang="ru-RU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0.35137</cdr:x>
      <cdr:y>0.29553</cdr:y>
    </cdr:from>
    <cdr:to>
      <cdr:x>0.49203</cdr:x>
      <cdr:y>0.49377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8653" y="1601368"/>
          <a:ext cx="1544714" cy="1074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0.35704</cdr:x>
      <cdr:y>0.35418</cdr:y>
    </cdr:from>
    <cdr:to>
      <cdr:x>0.55914</cdr:x>
      <cdr:y>0.48197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7942" y="1565575"/>
          <a:ext cx="1057345" cy="56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2 098, 36 </a:t>
          </a:r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лн.руб.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0.3926</cdr:x>
      <cdr:y>0.02355</cdr:y>
    </cdr:from>
    <cdr:to>
      <cdr:x>0.98096</cdr:x>
      <cdr:y>0.20891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54025" y="104098"/>
          <a:ext cx="3078154" cy="81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pPr algn="l">
            <a:defRPr sz="2400" b="0" i="0" u="none" strike="noStrike" kern="1200" baseline="0">
              <a:solidFill>
                <a:srgbClr val="262626"/>
              </a:solidFill>
              <a:latin typeface="+mn-lt"/>
              <a:ea typeface="+mn-ea"/>
              <a:cs typeface="+mn-cs"/>
            </a:defRPr>
          </a:pPr>
          <a:r>
            <a:rPr lang="ru-RU" sz="1600" kern="1200" dirty="0" smtClean="0">
              <a:solidFill>
                <a:srgbClr val="262626"/>
              </a:solidFill>
              <a:latin typeface="+mn-lt"/>
            </a:rPr>
            <a:t>Количество заказчиков </a:t>
          </a:r>
          <a:r>
            <a:rPr lang="ru-RU" sz="1600" kern="1200" dirty="0">
              <a:solidFill>
                <a:srgbClr val="262626"/>
              </a:solidFill>
              <a:latin typeface="+mn-lt"/>
            </a:rPr>
            <a:t>Курской </a:t>
          </a:r>
          <a:r>
            <a:rPr lang="ru-RU" sz="1600" kern="1200" dirty="0" smtClean="0">
              <a:solidFill>
                <a:srgbClr val="262626"/>
              </a:solidFill>
              <a:latin typeface="+mn-lt"/>
            </a:rPr>
            <a:t>области, осуществляющих закупки  в Модуле  -  </a:t>
          </a:r>
          <a:r>
            <a:rPr lang="ru-RU" sz="1600" b="1" kern="1200" dirty="0" smtClean="0">
              <a:solidFill>
                <a:srgbClr val="262626"/>
              </a:solidFill>
              <a:latin typeface="+mn-lt"/>
            </a:rPr>
            <a:t>906</a:t>
          </a:r>
          <a:endParaRPr lang="ru-RU" sz="1600" kern="1200" dirty="0">
            <a:solidFill>
              <a:srgbClr val="262626"/>
            </a:solidFill>
            <a:latin typeface="+mn-lt"/>
          </a:endParaRPr>
        </a:p>
        <a:p xmlns:a="http://schemas.openxmlformats.org/drawingml/2006/main">
          <a:pPr algn="l"/>
          <a:endParaRPr lang="ru-RU" sz="800" dirty="0"/>
        </a:p>
      </cdr:txBody>
    </cdr:sp>
  </cdr:relSizeAnchor>
  <cdr:relSizeAnchor xmlns:cdr="http://schemas.openxmlformats.org/drawingml/2006/chartDrawing">
    <cdr:from>
      <cdr:x>0.0121</cdr:x>
      <cdr:y>0.05365</cdr:y>
    </cdr:from>
    <cdr:to>
      <cdr:x>0.2975</cdr:x>
      <cdr:y>0.20453</cdr:y>
    </cdr:to>
    <cdr:grpSp>
      <cdr:nvGrpSpPr>
        <cdr:cNvPr id="10" name="Группа 9"/>
        <cdr:cNvGrpSpPr/>
      </cdr:nvGrpSpPr>
      <cdr:grpSpPr>
        <a:xfrm xmlns:a="http://schemas.openxmlformats.org/drawingml/2006/main">
          <a:off x="64640" y="237148"/>
          <a:ext cx="1524644" cy="666932"/>
          <a:chOff x="1416994" y="2440143"/>
          <a:chExt cx="1663104" cy="1538481"/>
        </a:xfrm>
      </cdr:grpSpPr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1416994" y="2440143"/>
            <a:ext cx="1663104" cy="11952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Segoe UI Light"/>
              </a:defRPr>
            </a:lvl1pPr>
            <a:lvl2pPr marL="457200" indent="0">
              <a:defRPr sz="1100">
                <a:latin typeface="Segoe UI Light"/>
              </a:defRPr>
            </a:lvl2pPr>
            <a:lvl3pPr marL="914400" indent="0">
              <a:defRPr sz="1100">
                <a:latin typeface="Segoe UI Light"/>
              </a:defRPr>
            </a:lvl3pPr>
            <a:lvl4pPr marL="1371600" indent="0">
              <a:defRPr sz="1100">
                <a:latin typeface="Segoe UI Light"/>
              </a:defRPr>
            </a:lvl4pPr>
            <a:lvl5pPr marL="1828800" indent="0">
              <a:defRPr sz="1100">
                <a:latin typeface="Segoe UI Light"/>
              </a:defRPr>
            </a:lvl5pPr>
            <a:lvl6pPr marL="2286000" indent="0">
              <a:defRPr sz="1100">
                <a:latin typeface="Segoe UI Light"/>
              </a:defRPr>
            </a:lvl6pPr>
            <a:lvl7pPr marL="2743200" indent="0">
              <a:defRPr sz="1100">
                <a:latin typeface="Segoe UI Light"/>
              </a:defRPr>
            </a:lvl7pPr>
            <a:lvl8pPr marL="3200400" indent="0">
              <a:defRPr sz="1100">
                <a:latin typeface="Segoe UI Light"/>
              </a:defRPr>
            </a:lvl8pPr>
            <a:lvl9pPr marL="3657600" indent="0">
              <a:defRPr sz="1100">
                <a:latin typeface="Segoe UI Light"/>
              </a:defRPr>
            </a:lvl9pPr>
          </a:lstStyle>
          <a:p xmlns:a="http://schemas.openxmlformats.org/drawingml/2006/main">
            <a:r>
              <a:rPr lang="ru-RU" sz="1600" b="1" dirty="0" smtClean="0">
                <a:solidFill>
                  <a:srgbClr val="262626"/>
                </a:solidFill>
              </a:rPr>
              <a:t>Экономия</a:t>
            </a:r>
            <a:endParaRPr lang="ru-RU" sz="1600" b="1" dirty="0">
              <a:solidFill>
                <a:srgbClr val="262626"/>
              </a:solidFill>
            </a:endParaRPr>
          </a:p>
        </cdr:txBody>
      </cdr:sp>
      <cdr:sp macro="" textlink="">
        <cdr:nvSpPr>
          <cdr:cNvPr id="12" name="Прямая со стрелкой 11"/>
          <cdr:cNvSpPr/>
        </cdr:nvSpPr>
        <cdr:spPr>
          <a:xfrm xmlns:a="http://schemas.openxmlformats.org/drawingml/2006/main" rot="16200000" flipH="1">
            <a:off x="1612210" y="3378359"/>
            <a:ext cx="686240" cy="514290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rgbClr val="3AADA5"/>
            </a:solidFill>
            <a:prstDash val="solid"/>
            <a:miter lim="800000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262626"/>
                </a:solidFill>
                <a:latin typeface="Segoe UI Light"/>
              </a:defRPr>
            </a:lvl1pPr>
            <a:lvl2pPr marL="457200" indent="0">
              <a:defRPr sz="1100">
                <a:solidFill>
                  <a:srgbClr val="262626"/>
                </a:solidFill>
                <a:latin typeface="Segoe UI Light"/>
              </a:defRPr>
            </a:lvl2pPr>
            <a:lvl3pPr marL="914400" indent="0">
              <a:defRPr sz="1100">
                <a:solidFill>
                  <a:srgbClr val="262626"/>
                </a:solidFill>
                <a:latin typeface="Segoe UI Light"/>
              </a:defRPr>
            </a:lvl3pPr>
            <a:lvl4pPr marL="1371600" indent="0">
              <a:defRPr sz="1100">
                <a:solidFill>
                  <a:srgbClr val="262626"/>
                </a:solidFill>
                <a:latin typeface="Segoe UI Light"/>
              </a:defRPr>
            </a:lvl4pPr>
            <a:lvl5pPr marL="1828800" indent="0">
              <a:defRPr sz="1100">
                <a:solidFill>
                  <a:srgbClr val="262626"/>
                </a:solidFill>
                <a:latin typeface="Segoe UI Light"/>
              </a:defRPr>
            </a:lvl5pPr>
            <a:lvl6pPr marL="2286000" indent="0">
              <a:defRPr sz="1100">
                <a:solidFill>
                  <a:srgbClr val="262626"/>
                </a:solidFill>
                <a:latin typeface="Segoe UI Light"/>
              </a:defRPr>
            </a:lvl6pPr>
            <a:lvl7pPr marL="2743200" indent="0">
              <a:defRPr sz="1100">
                <a:solidFill>
                  <a:srgbClr val="262626"/>
                </a:solidFill>
                <a:latin typeface="Segoe UI Light"/>
              </a:defRPr>
            </a:lvl7pPr>
            <a:lvl8pPr marL="3200400" indent="0">
              <a:defRPr sz="1100">
                <a:solidFill>
                  <a:srgbClr val="262626"/>
                </a:solidFill>
                <a:latin typeface="Segoe UI Light"/>
              </a:defRPr>
            </a:lvl8pPr>
            <a:lvl9pPr marL="3657600" indent="0">
              <a:defRPr sz="1100">
                <a:solidFill>
                  <a:srgbClr val="262626"/>
                </a:solidFill>
                <a:latin typeface="Segoe UI Light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0.34042</cdr:x>
      <cdr:y>0.35524</cdr:y>
    </cdr:from>
    <cdr:to>
      <cdr:x>0.56077</cdr:x>
      <cdr:y>0.50079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4189" y="1646176"/>
          <a:ext cx="1167896" cy="674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420,56 млн. руб. 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0.11789</cdr:x>
      <cdr:y>0.28309</cdr:y>
    </cdr:from>
    <cdr:to>
      <cdr:x>0.29942</cdr:x>
      <cdr:y>0.38649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4796" y="1311871"/>
          <a:ext cx="962109" cy="47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14,7 %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0.00379</cdr:x>
      <cdr:y>0.0601</cdr:y>
    </cdr:from>
    <cdr:to>
      <cdr:x>0.25672</cdr:x>
      <cdr:y>0.20858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20087" y="278506"/>
          <a:ext cx="1340521" cy="688063"/>
          <a:chOff x="680929" y="932167"/>
          <a:chExt cx="1493130" cy="1587301"/>
        </a:xfrm>
      </cdr:grpSpPr>
      <cdr:sp macro="" textlink="">
        <cdr:nvSpPr>
          <cdr:cNvPr id="8" name="TextBox 2"/>
          <cdr:cNvSpPr txBox="1"/>
        </cdr:nvSpPr>
        <cdr:spPr>
          <a:xfrm xmlns:a="http://schemas.openxmlformats.org/drawingml/2006/main">
            <a:off x="680929" y="932167"/>
            <a:ext cx="1493130" cy="51813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Segoe UI Light"/>
              </a:defRPr>
            </a:lvl1pPr>
            <a:lvl2pPr marL="457200" indent="0">
              <a:defRPr sz="1100">
                <a:latin typeface="Segoe UI Light"/>
              </a:defRPr>
            </a:lvl2pPr>
            <a:lvl3pPr marL="914400" indent="0">
              <a:defRPr sz="1100">
                <a:latin typeface="Segoe UI Light"/>
              </a:defRPr>
            </a:lvl3pPr>
            <a:lvl4pPr marL="1371600" indent="0">
              <a:defRPr sz="1100">
                <a:latin typeface="Segoe UI Light"/>
              </a:defRPr>
            </a:lvl4pPr>
            <a:lvl5pPr marL="1828800" indent="0">
              <a:defRPr sz="1100">
                <a:latin typeface="Segoe UI Light"/>
              </a:defRPr>
            </a:lvl5pPr>
            <a:lvl6pPr marL="2286000" indent="0">
              <a:defRPr sz="1100">
                <a:latin typeface="Segoe UI Light"/>
              </a:defRPr>
            </a:lvl6pPr>
            <a:lvl7pPr marL="2743200" indent="0">
              <a:defRPr sz="1100">
                <a:latin typeface="Segoe UI Light"/>
              </a:defRPr>
            </a:lvl7pPr>
            <a:lvl8pPr marL="3200400" indent="0">
              <a:defRPr sz="1100">
                <a:latin typeface="Segoe UI Light"/>
              </a:defRPr>
            </a:lvl8pPr>
            <a:lvl9pPr marL="3657600" indent="0">
              <a:defRPr sz="1100">
                <a:latin typeface="Segoe UI Light"/>
              </a:defRPr>
            </a:lvl9pPr>
          </a:lstStyle>
          <a:p xmlns:a="http://schemas.openxmlformats.org/drawingml/2006/main">
            <a:r>
              <a:rPr lang="ru-RU" sz="1600" b="1" dirty="0" smtClean="0">
                <a:solidFill>
                  <a:srgbClr val="262626"/>
                </a:solidFill>
              </a:rPr>
              <a:t>Экономия</a:t>
            </a:r>
            <a:endParaRPr lang="ru-RU" sz="1600" b="1" dirty="0">
              <a:solidFill>
                <a:srgbClr val="262626"/>
              </a:solidFill>
            </a:endParaRPr>
          </a:p>
        </cdr:txBody>
      </cdr:sp>
      <cdr:sp macro="" textlink="">
        <cdr:nvSpPr>
          <cdr:cNvPr id="9" name="Прямая со стрелкой 8"/>
          <cdr:cNvSpPr/>
        </cdr:nvSpPr>
        <cdr:spPr>
          <a:xfrm xmlns:a="http://schemas.openxmlformats.org/drawingml/2006/main" rot="16200000" flipH="1">
            <a:off x="1031314" y="1880985"/>
            <a:ext cx="772761" cy="504205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rgbClr val="3AADA5"/>
            </a:solidFill>
            <a:prstDash val="solid"/>
            <a:miter lim="800000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262626"/>
                </a:solidFill>
                <a:latin typeface="Segoe UI Light"/>
              </a:defRPr>
            </a:lvl1pPr>
            <a:lvl2pPr marL="457200" indent="0">
              <a:defRPr sz="1100">
                <a:solidFill>
                  <a:srgbClr val="262626"/>
                </a:solidFill>
                <a:latin typeface="Segoe UI Light"/>
              </a:defRPr>
            </a:lvl2pPr>
            <a:lvl3pPr marL="914400" indent="0">
              <a:defRPr sz="1100">
                <a:solidFill>
                  <a:srgbClr val="262626"/>
                </a:solidFill>
                <a:latin typeface="Segoe UI Light"/>
              </a:defRPr>
            </a:lvl3pPr>
            <a:lvl4pPr marL="1371600" indent="0">
              <a:defRPr sz="1100">
                <a:solidFill>
                  <a:srgbClr val="262626"/>
                </a:solidFill>
                <a:latin typeface="Segoe UI Light"/>
              </a:defRPr>
            </a:lvl4pPr>
            <a:lvl5pPr marL="1828800" indent="0">
              <a:defRPr sz="1100">
                <a:solidFill>
                  <a:srgbClr val="262626"/>
                </a:solidFill>
                <a:latin typeface="Segoe UI Light"/>
              </a:defRPr>
            </a:lvl5pPr>
            <a:lvl6pPr marL="2286000" indent="0">
              <a:defRPr sz="1100">
                <a:solidFill>
                  <a:srgbClr val="262626"/>
                </a:solidFill>
                <a:latin typeface="Segoe UI Light"/>
              </a:defRPr>
            </a:lvl6pPr>
            <a:lvl7pPr marL="2743200" indent="0">
              <a:defRPr sz="1100">
                <a:solidFill>
                  <a:srgbClr val="262626"/>
                </a:solidFill>
                <a:latin typeface="Segoe UI Light"/>
              </a:defRPr>
            </a:lvl7pPr>
            <a:lvl8pPr marL="3200400" indent="0">
              <a:defRPr sz="1100">
                <a:solidFill>
                  <a:srgbClr val="262626"/>
                </a:solidFill>
                <a:latin typeface="Segoe UI Light"/>
              </a:defRPr>
            </a:lvl8pPr>
            <a:lvl9pPr marL="3657600" indent="0">
              <a:defRPr sz="1100">
                <a:solidFill>
                  <a:srgbClr val="262626"/>
                </a:solidFill>
                <a:latin typeface="Segoe UI Light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0.60348</cdr:x>
      <cdr:y>0.20858</cdr:y>
    </cdr:from>
    <cdr:to>
      <cdr:x>1</cdr:x>
      <cdr:y>0.97247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198421" y="966553"/>
          <a:ext cx="2101547" cy="353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 smtClean="0"/>
            <a:t> Общая сумма извещений –</a:t>
          </a:r>
        </a:p>
        <a:p xmlns:a="http://schemas.openxmlformats.org/drawingml/2006/main">
          <a:r>
            <a:rPr lang="ru-RU" sz="1600" dirty="0" smtClean="0"/>
            <a:t>420 млн.руб.</a:t>
          </a:r>
          <a:endParaRPr lang="ru-RU" sz="1600" dirty="0"/>
        </a:p>
        <a:p xmlns:a="http://schemas.openxmlformats.org/drawingml/2006/main">
          <a:pPr>
            <a:buFont typeface="Wingdings" pitchFamily="2" charset="2"/>
            <a:buChar char="Ø"/>
          </a:pPr>
          <a:endParaRPr lang="ru-RU" sz="1600" dirty="0" smtClean="0"/>
        </a:p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 smtClean="0"/>
            <a:t> Заключено контрактов  2102  шт.</a:t>
          </a:r>
        </a:p>
        <a:p xmlns:a="http://schemas.openxmlformats.org/drawingml/2006/main">
          <a:pPr>
            <a:buFont typeface="Wingdings" pitchFamily="2" charset="2"/>
            <a:buChar char="Ø"/>
          </a:pPr>
          <a:endParaRPr lang="ru-RU" sz="1600" dirty="0"/>
        </a:p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 smtClean="0"/>
            <a:t> Экономия – </a:t>
          </a:r>
        </a:p>
        <a:p xmlns:a="http://schemas.openxmlformats.org/drawingml/2006/main">
          <a:r>
            <a:rPr lang="ru-RU" sz="1600" dirty="0" smtClean="0"/>
            <a:t>61 млн.руб. </a:t>
          </a:r>
        </a:p>
        <a:p xmlns:a="http://schemas.openxmlformats.org/drawingml/2006/main">
          <a:r>
            <a:rPr lang="ru-RU" sz="1600" dirty="0" smtClean="0"/>
            <a:t>(14,7 </a:t>
          </a:r>
          <a:r>
            <a:rPr lang="ru-RU" sz="1600" dirty="0"/>
            <a:t>% </a:t>
          </a:r>
          <a:r>
            <a:rPr lang="ru-RU" sz="1600" dirty="0" smtClean="0"/>
            <a:t> от суммы начальных цен контрактов)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0.05979</cdr:x>
      <cdr:y>0.62694</cdr:y>
    </cdr:from>
    <cdr:to>
      <cdr:x>0.60177</cdr:x>
      <cdr:y>0.79691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6872" y="2905282"/>
          <a:ext cx="2872498" cy="78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размещено извещений </a:t>
          </a:r>
          <a:endParaRPr lang="ru-RU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033 шт.</a:t>
          </a:r>
        </a:p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0.41558</cdr:x>
      <cdr:y>0.02912</cdr:y>
    </cdr:from>
    <cdr:to>
      <cdr:x>0.98441</cdr:x>
      <cdr:y>0.20858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02540" y="134923"/>
          <a:ext cx="3014804" cy="831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Среднее количество поданных заявок на 1 закупку -  </a:t>
          </a:r>
          <a:r>
            <a:rPr lang="ru-RU" sz="1600" b="1" dirty="0" smtClean="0"/>
            <a:t>2,6 ед.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0.01489</cdr:x>
      <cdr:y>0.04472</cdr:y>
    </cdr:from>
    <cdr:to>
      <cdr:x>0.37447</cdr:x>
      <cdr:y>0.18066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466" y="242348"/>
          <a:ext cx="3948862" cy="736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800" b="1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0.21475</cdr:x>
      <cdr:y>0.20378</cdr:y>
    </cdr:from>
    <cdr:to>
      <cdr:x>0.31984</cdr:x>
      <cdr:y>0.29061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58326" y="1104219"/>
          <a:ext cx="1154097" cy="470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0.00022</cdr:x>
      <cdr:y>0</cdr:y>
    </cdr:from>
    <cdr:to>
      <cdr:x>0.53792</cdr:x>
      <cdr:y>0.17178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02" y="0"/>
          <a:ext cx="3003707" cy="791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>
              <a:solidFill>
                <a:schemeClr val="tx1"/>
              </a:solidFill>
            </a:rPr>
            <a:t>В</a:t>
          </a:r>
          <a:r>
            <a:rPr lang="ru-RU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рамках 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Нацпроектов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ru-RU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заключено контрактов 1 159 шт.</a:t>
          </a:r>
        </a:p>
        <a:p xmlns:a="http://schemas.openxmlformats.org/drawingml/2006/main">
          <a:pPr algn="l"/>
          <a:endParaRPr lang="ru-RU" sz="1600" dirty="0"/>
        </a:p>
      </cdr:txBody>
    </cdr:sp>
  </cdr:relSizeAnchor>
  <cdr:relSizeAnchor xmlns:cdr="http://schemas.openxmlformats.org/drawingml/2006/chartDrawing">
    <cdr:from>
      <cdr:x>0.1321</cdr:x>
      <cdr:y>0.12121</cdr:y>
    </cdr:from>
    <cdr:to>
      <cdr:x>0.16621</cdr:x>
      <cdr:y>0.20179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rot="16200000" flipH="1">
          <a:off x="647473" y="649223"/>
          <a:ext cx="371478" cy="1905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0.57367</cdr:x>
      <cdr:y>0.07271</cdr:y>
    </cdr:from>
    <cdr:to>
      <cdr:x>0.96979</cdr:x>
      <cdr:y>0.40694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300012" y="394005"/>
          <a:ext cx="4350058" cy="1811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0.087</cdr:x>
      <cdr:y>0.57013</cdr:y>
    </cdr:from>
    <cdr:to>
      <cdr:x>0.50876</cdr:x>
      <cdr:y>0.73782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9635" y="2628115"/>
          <a:ext cx="2325149" cy="772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заключено контрактов </a:t>
          </a:r>
        </a:p>
        <a:p xmlns:a="http://schemas.openxmlformats.org/drawingml/2006/main">
          <a:pPr algn="ctr"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сумму  </a:t>
          </a:r>
        </a:p>
        <a:p xmlns:a="http://schemas.openxmlformats.org/drawingml/2006/main">
          <a:pPr algn="ctr"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621,85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млн.руб.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0.58999</cdr:x>
      <cdr:y>0.06748</cdr:y>
    </cdr:from>
    <cdr:to>
      <cdr:x>1</cdr:x>
      <cdr:y>0.95186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52558" y="311085"/>
          <a:ext cx="2260372" cy="407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/>
            <a:t> </a:t>
          </a:r>
          <a:r>
            <a:rPr lang="ru-RU" sz="1600" dirty="0" smtClean="0"/>
            <a:t>Общая </a:t>
          </a:r>
          <a:r>
            <a:rPr lang="ru-RU" sz="1600" dirty="0"/>
            <a:t>сумма заключенных контрактов - </a:t>
          </a:r>
          <a:r>
            <a:rPr lang="ru-RU" sz="1600" dirty="0" smtClean="0"/>
            <a:t>1 </a:t>
          </a:r>
          <a:r>
            <a:rPr lang="ru-RU" sz="1600" dirty="0"/>
            <a:t>621, 85 млн. руб</a:t>
          </a:r>
          <a:r>
            <a:rPr lang="ru-RU" sz="1600" dirty="0" smtClean="0"/>
            <a:t>.</a:t>
          </a:r>
        </a:p>
        <a:p xmlns:a="http://schemas.openxmlformats.org/drawingml/2006/main">
          <a:endParaRPr lang="ru-RU" sz="1600" dirty="0"/>
        </a:p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 smtClean="0"/>
            <a:t>Заключено </a:t>
          </a:r>
          <a:r>
            <a:rPr lang="ru-RU" sz="1600" dirty="0"/>
            <a:t>контрактов - </a:t>
          </a:r>
        </a:p>
        <a:p xmlns:a="http://schemas.openxmlformats.org/drawingml/2006/main">
          <a:r>
            <a:rPr lang="ru-RU" sz="1600" dirty="0"/>
            <a:t>более  10 </a:t>
          </a:r>
          <a:r>
            <a:rPr lang="ru-RU" sz="1600" dirty="0" smtClean="0"/>
            <a:t>тысяч</a:t>
          </a:r>
        </a:p>
        <a:p xmlns:a="http://schemas.openxmlformats.org/drawingml/2006/main">
          <a:endParaRPr lang="ru-RU" sz="1600" dirty="0"/>
        </a:p>
        <a:p xmlns:a="http://schemas.openxmlformats.org/drawingml/2006/main">
          <a:pPr>
            <a:buFont typeface="Wingdings" pitchFamily="2" charset="2"/>
            <a:buChar char="Ø"/>
          </a:pPr>
          <a:r>
            <a:rPr lang="ru-RU" sz="1600" dirty="0" smtClean="0"/>
            <a:t>Сумма контрактов</a:t>
          </a:r>
          <a:r>
            <a:rPr lang="ru-RU" sz="1600" dirty="0"/>
            <a:t>, </a:t>
          </a:r>
          <a:endParaRPr lang="ru-RU" sz="1600" dirty="0" smtClean="0"/>
        </a:p>
        <a:p xmlns:a="http://schemas.openxmlformats.org/drawingml/2006/main">
          <a:r>
            <a:rPr lang="ru-RU" sz="1600" dirty="0" smtClean="0"/>
            <a:t>заключенных </a:t>
          </a:r>
          <a:r>
            <a:rPr lang="ru-RU" sz="1600" dirty="0"/>
            <a:t>в рамках Нацпроектов </a:t>
          </a:r>
          <a:r>
            <a:rPr lang="ru-RU" sz="1600" dirty="0" smtClean="0"/>
            <a:t>– </a:t>
          </a:r>
        </a:p>
        <a:p xmlns:a="http://schemas.openxmlformats.org/drawingml/2006/main">
          <a:r>
            <a:rPr lang="ru-RU" sz="1600" dirty="0" smtClean="0"/>
            <a:t>236,57 </a:t>
          </a:r>
          <a:r>
            <a:rPr lang="ru-RU" sz="1600" dirty="0"/>
            <a:t>млн. руб. </a:t>
          </a:r>
          <a:endParaRPr lang="ru-RU" sz="1600" dirty="0" smtClean="0"/>
        </a:p>
        <a:p xmlns:a="http://schemas.openxmlformats.org/drawingml/2006/main">
          <a:r>
            <a:rPr lang="ru-RU" sz="1600" dirty="0" smtClean="0"/>
            <a:t>(</a:t>
          </a:r>
          <a:r>
            <a:rPr lang="ru-RU" sz="1600" dirty="0"/>
            <a:t>14,6% от общей суммы контрактов)</a:t>
          </a:r>
        </a:p>
        <a:p xmlns:a="http://schemas.openxmlformats.org/drawingml/2006/main">
          <a:pPr>
            <a:buFont typeface="Wingdings" pitchFamily="2" charset="2"/>
            <a:buChar char="Ø"/>
          </a:pPr>
          <a:endParaRPr lang="ru-RU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</cdr:x>
      <cdr:y>2.07028E-7</cdr:y>
    </cdr:from>
    <cdr:to>
      <cdr:x>0.96719</cdr:x>
      <cdr:y>0.21813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57466" y="1"/>
          <a:ext cx="4995306" cy="1053626"/>
          <a:chOff x="396362" y="658951"/>
          <a:chExt cx="1340528" cy="700098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96362" y="658951"/>
            <a:ext cx="1340528" cy="55120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ru-RU" sz="1600" dirty="0" smtClean="0">
                <a:solidFill>
                  <a:schemeClr val="tx1"/>
                </a:solidFill>
              </a:rPr>
              <a:t>Экономия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/>
              <a:t>по контрактам, заключенным в рамках Нацпроектов</a:t>
            </a:r>
            <a:endParaRPr lang="ru-RU" sz="1600" b="1" dirty="0">
              <a:solidFill>
                <a:schemeClr val="tx1"/>
              </a:solidFill>
            </a:endParaRPr>
          </a:p>
        </cdr:txBody>
      </cdr:sp>
      <cdr:sp macro="" textlink="">
        <cdr:nvSpPr>
          <cdr:cNvPr id="4" name="Прямая со стрелкой 3"/>
          <cdr:cNvSpPr/>
        </cdr:nvSpPr>
        <cdr:spPr>
          <a:xfrm xmlns:a="http://schemas.openxmlformats.org/drawingml/2006/main" rot="16200000" flipH="1">
            <a:off x="369503" y="1148365"/>
            <a:ext cx="303789" cy="117580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rgbClr val="3AADA5"/>
            </a:solidFill>
            <a:prstDash val="solid"/>
            <a:miter lim="800000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262626"/>
                </a:solidFill>
                <a:latin typeface="Segoe UI Light"/>
              </a:defRPr>
            </a:lvl1pPr>
            <a:lvl2pPr marL="457200" indent="0">
              <a:defRPr sz="1100">
                <a:solidFill>
                  <a:srgbClr val="262626"/>
                </a:solidFill>
                <a:latin typeface="Segoe UI Light"/>
              </a:defRPr>
            </a:lvl2pPr>
            <a:lvl3pPr marL="914400" indent="0">
              <a:defRPr sz="1100">
                <a:solidFill>
                  <a:srgbClr val="262626"/>
                </a:solidFill>
                <a:latin typeface="Segoe UI Light"/>
              </a:defRPr>
            </a:lvl3pPr>
            <a:lvl4pPr marL="1371600" indent="0">
              <a:defRPr sz="1100">
                <a:solidFill>
                  <a:srgbClr val="262626"/>
                </a:solidFill>
                <a:latin typeface="Segoe UI Light"/>
              </a:defRPr>
            </a:lvl4pPr>
            <a:lvl5pPr marL="1828800" indent="0">
              <a:defRPr sz="1100">
                <a:solidFill>
                  <a:srgbClr val="262626"/>
                </a:solidFill>
                <a:latin typeface="Segoe UI Light"/>
              </a:defRPr>
            </a:lvl5pPr>
            <a:lvl6pPr marL="2286000" indent="0">
              <a:defRPr sz="1100">
                <a:solidFill>
                  <a:srgbClr val="262626"/>
                </a:solidFill>
                <a:latin typeface="Segoe UI Light"/>
              </a:defRPr>
            </a:lvl6pPr>
            <a:lvl7pPr marL="2743200" indent="0">
              <a:defRPr sz="1100">
                <a:solidFill>
                  <a:srgbClr val="262626"/>
                </a:solidFill>
                <a:latin typeface="Segoe UI Light"/>
              </a:defRPr>
            </a:lvl7pPr>
            <a:lvl8pPr marL="3200400" indent="0">
              <a:defRPr sz="1100">
                <a:solidFill>
                  <a:srgbClr val="262626"/>
                </a:solidFill>
                <a:latin typeface="Segoe UI Light"/>
              </a:defRPr>
            </a:lvl8pPr>
            <a:lvl9pPr marL="3657600" indent="0">
              <a:defRPr sz="1100">
                <a:solidFill>
                  <a:srgbClr val="262626"/>
                </a:solidFill>
                <a:latin typeface="Segoe UI Light"/>
              </a:defRPr>
            </a:lvl9pPr>
          </a:lstStyle>
          <a:p xmlns:a="http://schemas.openxmlformats.org/drawingml/2006/main">
            <a:endParaRPr lang="ru-RU" sz="1600"/>
          </a:p>
        </cdr:txBody>
      </cdr:sp>
    </cdr:grpSp>
  </cdr:relSizeAnchor>
  <cdr:relSizeAnchor xmlns:cdr="http://schemas.openxmlformats.org/drawingml/2006/chartDrawing">
    <cdr:from>
      <cdr:x>0.06135</cdr:x>
      <cdr:y>0.53279</cdr:y>
    </cdr:from>
    <cdr:to>
      <cdr:x>0.51607</cdr:x>
      <cdr:y>0.73771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512" y="2573518"/>
          <a:ext cx="2375554" cy="989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Нацпроектов 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заключено контрактов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на сумму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236,57 млн. руб. </a:t>
          </a:r>
        </a:p>
        <a:p xmlns:a="http://schemas.openxmlformats.org/drawingml/2006/main">
          <a:endParaRPr lang="ru-RU" sz="1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апааоролд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4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7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7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07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93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5"/>
            <a:ext cx="5334841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5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01" y="1495974"/>
            <a:ext cx="5334841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01" y="1495974"/>
            <a:ext cx="5334841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9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30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4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4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8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6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3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7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7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4" y="1947897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3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3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3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9" y="1947897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3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8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8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1265090" y="1772816"/>
            <a:ext cx="4628601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307019" y="1772816"/>
            <a:ext cx="4628601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1265090" y="3933056"/>
            <a:ext cx="4628601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307019" y="3933056"/>
            <a:ext cx="4628601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5" y="186372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81" y="1863727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81" y="401863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5" y="4033391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6" y="3428539"/>
            <a:ext cx="1203326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1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3439065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5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4" y="1493686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4" y="3907762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5" y="3907762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4" y="3907762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4" y="1493686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5" y="1493686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=""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4"/>
            <a:ext cx="12192000" cy="53742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4"/>
            <a:ext cx="7931666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4"/>
            <a:ext cx="7931664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8" y="1868675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1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1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1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1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4"/>
            <a:ext cx="12192000" cy="5374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4"/>
            <a:ext cx="7931666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4"/>
            <a:ext cx="7931664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8" y="1868675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52011" y="3794784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Курской области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9" y="3570496"/>
            <a:ext cx="9562055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9" y="4060963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8" y="5643890"/>
            <a:ext cx="9562057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3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4" y="0"/>
            <a:ext cx="7968210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4" y="5954337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59540" y="1602585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3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8"/>
            <a:ext cx="6968556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3" y="1491802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68170" y="1165474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9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8" y="3499916"/>
            <a:ext cx="4045602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900"/>
            <a:ext cx="4046400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9" y="3929298"/>
            <a:ext cx="5056338" cy="376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9" y="4376441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2" y="5663180"/>
            <a:ext cx="557499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7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9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01" y="1495974"/>
            <a:ext cx="5334841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1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9870" y="6466315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CB052193-2553-4387-8829-A089A77D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>
                <a:solidFill>
                  <a:schemeClr val="accent1"/>
                </a:solidFill>
                <a:latin typeface="+mn-lt"/>
                <a:cs typeface="+mn-cs"/>
              </a:rPr>
              <a:t>Тема презентации 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/>
        </p:nvSpPr>
        <p:spPr>
          <a:xfrm>
            <a:off x="546140" y="401723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/>
        </p:nvSpPr>
        <p:spPr>
          <a:xfrm>
            <a:off x="515938" y="399631"/>
            <a:ext cx="11160126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7DB7562-A24C-414C-96E2-4D5D5831DD1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146521" y="6343822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6" r:id="rId18"/>
    <p:sldLayoutId id="2147483679" r:id="rId19"/>
    <p:sldLayoutId id="2147483697" r:id="rId2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361F70CC-0AC5-4F8A-849E-540A444FB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Курск, </a:t>
            </a:r>
            <a:r>
              <a:rPr lang="ru-RU" dirty="0" smtClean="0"/>
              <a:t>сентябрь 2022 г</a:t>
            </a:r>
            <a:r>
              <a:rPr lang="ru-RU" dirty="0"/>
              <a:t>.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F07D88E-E0CA-49EA-AFF1-B2BEA68F4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ЗАСЕДАНИЕ </a:t>
            </a:r>
            <a:r>
              <a:rPr lang="ru-RU" dirty="0" smtClean="0"/>
              <a:t>КОМИССИИ ПО КООРДИНАЦИИ РАБОТЫ ПО </a:t>
            </a:r>
            <a:r>
              <a:rPr lang="ru-RU" dirty="0" smtClean="0"/>
              <a:t>ПРОТИВОДЕЙСТВИЮ </a:t>
            </a:r>
            <a:r>
              <a:rPr lang="ru-RU" dirty="0" smtClean="0"/>
              <a:t>КОРРУПЦИИ В КУРСКОЙ ОБЛАСТИ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BA661DA3-527F-425A-915B-A258C766C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Дмитрий Анатольевич Савин, </a:t>
            </a:r>
          </a:p>
          <a:p>
            <a:r>
              <a:rPr lang="ru-RU" dirty="0" smtClean="0"/>
              <a:t>председатель </a:t>
            </a:r>
            <a:r>
              <a:rPr lang="ru-RU" dirty="0"/>
              <a:t>комитета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89B75D51-12F8-4003-8A7B-42E57BB00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Комитет </a:t>
            </a:r>
            <a:r>
              <a:rPr lang="ru-RU" dirty="0" smtClean="0"/>
              <a:t>по управлению имуществом </a:t>
            </a:r>
            <a:r>
              <a:rPr lang="ru-RU" dirty="0"/>
              <a:t>Курской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579" y="6517736"/>
            <a:ext cx="4928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6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 целях минимизации коррупционных рисков модуль «Малые закупки» обеспечивает: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использование информационных технологий  в качестве приоритетного направления для осуществления закупочной деятельности (электронный документооборот, фиксирующий совершаемые заказчиками и участниками закупок юридически значимые действия);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исключение необходимости личного взаимодействия (общения) должностных лиц заказчика с организациями-поставщиками;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четкую регламентацию требований к участникам закупки;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оптимизацию перечня документов (материалов, информации), которые поставщики обязаны предоставить для участия в малой закупке;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определение порядка рассмотрения заявок и выбора победителя малой закупки;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сокращение сроков принятия решений по определению единственного поставщика; 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регламентированный порядок заключения контракта с победителем;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автоматическую интеграцию сведений о заключенном контракте в реестр контрактов малых закупок, формируемый в Модуле.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Минимизация коррупционных рисков при осуществлении малых закупок для нужд Курской области.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/>
              <a:t>строгого соблюдения последовательности действий и выполнения условий при рассмотрении заявок и определении победителя закупки, заключении и исполнении государственных и муниципальных контрактов с единственным поставщиком;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/>
              <a:t>исключения случаев произвольного выбора поставщика (подрядчика, исполнителя) по субъективному усмотрению должностных лиц заказчика; 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/>
              <a:t>повышения прозрачности и расширения доступа участников товарных рынков к закупкам малого объема.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применения модуля «Малые закупки»</a:t>
            </a:r>
            <a:endParaRPr lang="ru-RU" u="sng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08002" y="1413934"/>
            <a:ext cx="5604933" cy="4351867"/>
          </a:xfrm>
          <a:prstGeom prst="rightArrow">
            <a:avLst>
              <a:gd name="adj1" fmla="val 77571"/>
              <a:gd name="adj2" fmla="val 52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заказчиками Курской области модуля «Малые закупки» должно способствовать снижению количества коррупционных рисков при проведении малых закупок у единственного поставщика в случаях, установленных пунктами 4, 5 части 1 статьи 93 Федерального закона от 5 апреля 2013 года № 44-ФЗ, в результате: </a:t>
            </a:r>
          </a:p>
          <a:p>
            <a:pPr algn="ctr"/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2693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61096" y="3014759"/>
            <a:ext cx="866980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5400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" b="26434"/>
          <a:stretch/>
        </p:blipFill>
        <p:spPr>
          <a:xfrm>
            <a:off x="0" y="1"/>
            <a:ext cx="12192000" cy="3429001"/>
          </a:xfrm>
        </p:spPr>
      </p:pic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по управлению имуществом Курской области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2"/>
                </a:solidFill>
              </a:rPr>
              <a:t>«О результатах работы по внедрению и функционированию программного модуля «Малые закупки» на базе региональной информационной системы «Торги Курской области» в государственных органах Курской области и организациях Курской области, созданных для выполнения задач, поставленных перед государственными органами Курской области, при осуществлении заказчиками Курской области закупок малого объема в рамках реализации национальных проектов как мера по противодействию коррупционным проявлениям» 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14008" y="5743574"/>
            <a:ext cx="9562057" cy="638176"/>
          </a:xfrm>
        </p:spPr>
        <p:txBody>
          <a:bodyPr/>
          <a:lstStyle/>
          <a:p>
            <a:r>
              <a:rPr lang="ru-RU" dirty="0" smtClean="0"/>
              <a:t>Дмитрий Анатольевич Савин, </a:t>
            </a:r>
            <a:endParaRPr lang="ru-RU" dirty="0"/>
          </a:p>
          <a:p>
            <a:r>
              <a:rPr lang="ru-RU" dirty="0" smtClean="0"/>
              <a:t>председатель </a:t>
            </a:r>
            <a:r>
              <a:rPr lang="ru-RU" dirty="0"/>
              <a:t>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6"/>
            <a:ext cx="1904999" cy="697440"/>
          </a:xfrm>
        </p:spPr>
        <p:txBody>
          <a:bodyPr/>
          <a:lstStyle/>
          <a:p>
            <a:pPr algn="ctr"/>
            <a:r>
              <a:rPr lang="ru-RU" sz="1600" dirty="0"/>
              <a:t>Курск, </a:t>
            </a:r>
            <a:r>
              <a:rPr lang="ru-RU" sz="1600" dirty="0" smtClean="0"/>
              <a:t>сентябрь </a:t>
            </a:r>
          </a:p>
          <a:p>
            <a:pPr algn="ctr"/>
            <a:r>
              <a:rPr lang="ru-RU" sz="1600" dirty="0" smtClean="0"/>
              <a:t>2022 </a:t>
            </a:r>
            <a:r>
              <a:rPr lang="ru-RU" sz="1600" dirty="0"/>
              <a:t>г.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CBFE0F-5077-4AD5-A604-06AEABCDA0C0}"/>
              </a:ext>
            </a:extLst>
          </p:cNvPr>
          <p:cNvSpPr/>
          <p:nvPr/>
        </p:nvSpPr>
        <p:spPr>
          <a:xfrm>
            <a:off x="0" y="-5944"/>
            <a:ext cx="12192000" cy="3429001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Антикоррупционные мероприятия при осуществлении централизованных закупок для нужд Курской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374524"/>
            <a:ext cx="10934700" cy="3662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обеспечение открытости и прозрачности осуществляемых закупок; 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реализация мер по обеспечению прав и законных интересов участников закупок; 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реализация принципов контрактной системы в сфере закупок; 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предупреждение, пресечение нарушений требований законодательства Российской Федерации и иных нормативных правовых актов о контрактной системе в сфере закупок;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обеспечение эффективного контроля за закупочной деятельностью;	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исключение фактов коррупции среди государственных гражданских служащих Курской области;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участие в мероприятиях по профессиональному развитию в области противодействия коррупции;</a:t>
            </a:r>
          </a:p>
          <a:p>
            <a:pPr marL="809625" lvl="1" indent="-447675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внедрение программного модуля «Малые закупки».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Основные сведения о модуле «Малые закупки»: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является функциональным модулем РИС «Торги Курской области»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создан  в соответствии с постановлением Администрации Курской области от 10 декабря 2019 года № 1235-па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01.01.2020 -  введен  в промышленную эксплуатацию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назначение - обеспечение автоматизации процессов формирования и осуществления закупок у единственного поставщика (подрядчика, исполнителя).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пользователями Модуля являются участники закупки, заказчики и иные лица.  Количество пользователей Модуля неограниченно.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доступ - через WEB интерфейс с использованием любых Интернет - браузеров.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6158442" y="1487508"/>
            <a:ext cx="5451294" cy="46192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Сайт Модуля в сети Интернет - </a:t>
            </a:r>
            <a:r>
              <a:rPr lang="ru-RU" sz="1400" dirty="0" smtClean="0"/>
              <a:t>http://zak.imkursk.ru/smallpurchases</a:t>
            </a:r>
            <a:endParaRPr lang="ru-RU" sz="1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6" y="475831"/>
            <a:ext cx="10865180" cy="695924"/>
          </a:xfrm>
        </p:spPr>
        <p:txBody>
          <a:bodyPr/>
          <a:lstStyle/>
          <a:p>
            <a:r>
              <a:rPr lang="ru-RU" dirty="0" smtClean="0"/>
              <a:t>Специализированный программный модуль «Малые закупки» в РИС «Торги «Курской области»</a:t>
            </a: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737" y="2038349"/>
            <a:ext cx="5456767" cy="40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Использование модуля  «Малые закупки»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способствует: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повышению открытости и прозрачности закупочных процедур у единственного поставщика с использованием цифровых технологий;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обеспечению эффективности расходования и экономии бюджетных средств при осуществлении малых закупок;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предотвращению и минимизации коррупционных рисков, возникающих при осуществлении малых закупок для государственных и муниципальных нужд Курской области.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dirty="0" smtClean="0"/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None/>
            </a:pPr>
            <a:endParaRPr lang="ru-RU" sz="18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6200775" y="1495975"/>
            <a:ext cx="5451294" cy="32647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Модуль  «Малые закупки»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обеспечивает :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автоматизацию процессов формирования и осуществления закупок у единственного поставщика (подрядчика, исполнителя).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связь с Системой исполнения бюджета (программным комплексом «</a:t>
            </a:r>
            <a:r>
              <a:rPr lang="ru-RU" sz="1600" dirty="0" err="1" smtClean="0"/>
              <a:t>Бюджет-СМАРТ</a:t>
            </a:r>
            <a:r>
              <a:rPr lang="ru-RU" sz="1600" dirty="0" smtClean="0"/>
              <a:t>»)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соблюдение требований информационной безопасности </a:t>
            </a:r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600" dirty="0" smtClean="0"/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600" dirty="0" smtClean="0"/>
          </a:p>
          <a:p>
            <a:pPr marL="361950" lvl="1" indent="-36195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7400" y="5164665"/>
            <a:ext cx="1078653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Регистрация и осуществление малых закупок  в Модуле для заказчиков и поставщиков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Специализированный программный модуль «Малые закупки» в РИС «Торги «Курской области»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6">
            <a:extLst>
              <a:ext uri="{FF2B5EF4-FFF2-40B4-BE49-F238E27FC236}">
                <a16:creationId xmlns="" xmlns:a16="http://schemas.microsoft.com/office/drawing/2014/main" id="{5E54B92A-0455-40D5-9EA2-7142FAFE5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28221993"/>
              </p:ext>
            </p:extLst>
          </p:nvPr>
        </p:nvGraphicFramePr>
        <p:xfrm>
          <a:off x="531224" y="1587466"/>
          <a:ext cx="5053148" cy="489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Регистрация участников по годам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Субъекты малого предпринимательства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зарегистрированных участников в модуле «Малые закупки» с января 2020 по август 2022 года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662057" y="1766659"/>
          <a:ext cx="5076000" cy="443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За январь 2020 - август 2022 года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За истекший период 2022 года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Экономия бюджетных средств в модуле «Малые закупки»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44321" y="1874066"/>
          <a:ext cx="5342130" cy="44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425412" y="1811572"/>
          <a:ext cx="5299969" cy="463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5758" y="6065822"/>
            <a:ext cx="1064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Среднегодовая экономия в </a:t>
            </a:r>
            <a:r>
              <a:rPr lang="ru-RU" b="1" dirty="0" smtClean="0"/>
              <a:t>конкурентных</a:t>
            </a:r>
            <a:r>
              <a:rPr lang="ru-RU" dirty="0" smtClean="0"/>
              <a:t> закупках</a:t>
            </a:r>
            <a:r>
              <a:rPr lang="en-US" dirty="0" smtClean="0"/>
              <a:t> (</a:t>
            </a:r>
            <a:r>
              <a:rPr lang="ru-RU" dirty="0" smtClean="0"/>
              <a:t>конкурсах, аукционах) составляет  </a:t>
            </a:r>
            <a:r>
              <a:rPr lang="en-US" dirty="0" smtClean="0"/>
              <a:t>~ 8%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Контрактация в модуле «Малые закупки» за январь 2020 - август 2022 года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66966" y="1508190"/>
          <a:ext cx="5586184" cy="460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16322" y="2765589"/>
            <a:ext cx="96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14,6 %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53666" y="1480008"/>
          <a:ext cx="5224177" cy="483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 соответствии с Законом № 44-ФЗ (в ред. Федерального закона от 11.06.2022 № 160-ФЗ)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 конфликте интересов должен сообщать любой член комиссии</a:t>
            </a:r>
            <a:r>
              <a:rPr lang="ru-RU" dirty="0" smtClean="0"/>
              <a:t>, контрактный управляющий или работник контрактной службы любого заказчика, включая: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госслужащих, 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сотрудников из перечней должностей в учреждениях и других организациях, созданных для выполнения задач госорганов, 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руководителя заказчика, 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контрактного управляющего,</a:t>
            </a:r>
          </a:p>
          <a:p>
            <a:pPr marL="355600" indent="-35560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руководителя и работников контрактной службы.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При осуществлении закупки у единственного поставщика (подрядчика, исполнителя) в случаях, предусмотренных пунктами 4, 5, части 1 статьи 93 Федерального закона №44-ФЗ, заказчик устанавливает единые требования к участникам закупки, в том числе об отсутствии конфликта интересов.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 1 января 2023 года  к участникам закупки будут предъявляться новые «расширенные» антикоррупционные требования  о подтверждении отсутствия обстоятельств, при которых возможен конфликт интересов между участником закупки и заказчиком (п. 9 ч. 1 ст. 31 Федерального закона № 44-ФЗ).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Данная информация доводилась до региональных заказчиков на обучающем семинаре, проведенном Комитетом в июне 2022. </a:t>
            </a: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Коррупционные риски в сфере малых закупок. </a:t>
            </a:r>
            <a:br>
              <a:rPr lang="ru-RU" dirty="0" smtClean="0"/>
            </a:br>
            <a:r>
              <a:rPr lang="ru-RU" dirty="0" smtClean="0"/>
              <a:t>Конфликт интересов.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2628" y="6465536"/>
            <a:ext cx="4086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О результатах работы программного модуля «Малые закупки»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1167</Words>
  <Application>Microsoft Office PowerPoint</Application>
  <PresentationFormat>Произвольный</PresentationFormat>
  <Paragraphs>136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Антикоррупционные мероприятия при осуществлении централизованных закупок для нужд Курской области</vt:lpstr>
      <vt:lpstr>Специализированный программный модуль «Малые закупки» в РИС «Торги «Курской области»</vt:lpstr>
      <vt:lpstr>Специализированный программный модуль «Малые закупки» в РИС «Торги «Курской области»</vt:lpstr>
      <vt:lpstr>Количество зарегистрированных участников в модуле «Малые закупки» с января 2020 по август 2022 года</vt:lpstr>
      <vt:lpstr>Экономия бюджетных средств в модуле «Малые закупки» </vt:lpstr>
      <vt:lpstr>Контрактация в модуле «Малые закупки» за январь 2020 - август 2022 года</vt:lpstr>
      <vt:lpstr>Коррупционные риски в сфере малых закупок.  Конфликт интересов.</vt:lpstr>
      <vt:lpstr>Минимизация коррупционных рисков при осуществлении малых закупок для нужд Курской области.</vt:lpstr>
      <vt:lpstr>Эффективность применения модуля «Малые закупки»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закупки антикоррупция</dc:title>
  <dc:subject>Малые закупки</dc:subject>
  <dc:creator>Муравьев Д.А.</dc:creator>
  <cp:keywords>Малые закупки</cp:keywords>
  <cp:lastModifiedBy>mzak1</cp:lastModifiedBy>
  <cp:revision>1542</cp:revision>
  <cp:lastPrinted>2022-03-15T08:23:05Z</cp:lastPrinted>
  <dcterms:created xsi:type="dcterms:W3CDTF">2018-08-30T06:48:50Z</dcterms:created>
  <dcterms:modified xsi:type="dcterms:W3CDTF">2022-10-05T14:36:25Z</dcterms:modified>
  <cp:contentStatus/>
</cp:coreProperties>
</file>